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Montserrat SemiBold"/>
      <p:regular r:id="rId7"/>
      <p:bold r:id="rId8"/>
      <p:italic r:id="rId9"/>
      <p:boldItalic r:id="rId10"/>
    </p:embeddedFont>
    <p:embeddedFont>
      <p:font typeface="Montserrat"/>
      <p:regular r:id="rId11"/>
      <p:bold r:id="rId12"/>
      <p:italic r:id="rId13"/>
      <p:boldItalic r:id="rId14"/>
    </p:embeddedFont>
    <p:embeddedFont>
      <p:font typeface="Montserrat Medium"/>
      <p:regular r:id="rId15"/>
      <p:bold r:id="rId16"/>
      <p:italic r:id="rId17"/>
      <p:boldItalic r:id="rId18"/>
    </p:embeddedFont>
    <p:embeddedFont>
      <p:font typeface="Montserrat ExtraBold"/>
      <p:bold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ontserratExtraBold-boldItalic.fntdata"/><Relationship Id="rId11" Type="http://schemas.openxmlformats.org/officeDocument/2006/relationships/font" Target="fonts/Montserrat-regular.fntdata"/><Relationship Id="rId10" Type="http://schemas.openxmlformats.org/officeDocument/2006/relationships/font" Target="fonts/MontserratSemiBold-boldItalic.fntdata"/><Relationship Id="rId13" Type="http://schemas.openxmlformats.org/officeDocument/2006/relationships/font" Target="fonts/Montserrat-italic.fntdata"/><Relationship Id="rId12" Type="http://schemas.openxmlformats.org/officeDocument/2006/relationships/font" Target="fonts/Montserrat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MontserratSemiBold-italic.fntdata"/><Relationship Id="rId15" Type="http://schemas.openxmlformats.org/officeDocument/2006/relationships/font" Target="fonts/MontserratMedium-regular.fntdata"/><Relationship Id="rId14" Type="http://schemas.openxmlformats.org/officeDocument/2006/relationships/font" Target="fonts/Montserrat-boldItalic.fntdata"/><Relationship Id="rId17" Type="http://schemas.openxmlformats.org/officeDocument/2006/relationships/font" Target="fonts/MontserratMedium-italic.fntdata"/><Relationship Id="rId16" Type="http://schemas.openxmlformats.org/officeDocument/2006/relationships/font" Target="fonts/MontserratMedium-bold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MontserratExtraBold-bold.fntdata"/><Relationship Id="rId6" Type="http://schemas.openxmlformats.org/officeDocument/2006/relationships/slide" Target="slides/slide1.xml"/><Relationship Id="rId18" Type="http://schemas.openxmlformats.org/officeDocument/2006/relationships/font" Target="fonts/MontserratMedium-boldItalic.fntdata"/><Relationship Id="rId7" Type="http://schemas.openxmlformats.org/officeDocument/2006/relationships/font" Target="fonts/MontserratSemiBold-regular.fntdata"/><Relationship Id="rId8" Type="http://schemas.openxmlformats.org/officeDocument/2006/relationships/font" Target="fonts/MontserratSemiBold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" name="Google Shape;1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>
            <p:ph idx="2" type="pic"/>
          </p:nvPr>
        </p:nvSpPr>
        <p:spPr>
          <a:xfrm>
            <a:off x="1145375" y="1571975"/>
            <a:ext cx="3246300" cy="30912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/>
          <p:nvPr/>
        </p:nvSpPr>
        <p:spPr>
          <a:xfrm rot="10800000">
            <a:off x="0" y="4151325"/>
            <a:ext cx="9144000" cy="1001700"/>
          </a:xfrm>
          <a:prstGeom prst="rect">
            <a:avLst/>
          </a:prstGeom>
          <a:solidFill>
            <a:srgbClr val="0030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" name="Google Shape;16;p3"/>
          <p:cNvSpPr txBox="1"/>
          <p:nvPr/>
        </p:nvSpPr>
        <p:spPr>
          <a:xfrm>
            <a:off x="1640850" y="470775"/>
            <a:ext cx="5862300" cy="537900"/>
          </a:xfrm>
          <a:prstGeom prst="rect">
            <a:avLst/>
          </a:prstGeom>
          <a:noFill/>
          <a:ln>
            <a:noFill/>
          </a:ln>
        </p:spPr>
        <p:txBody>
          <a:bodyPr anchorCtr="0" anchor="t" bIns="75425" lIns="75425" spcFirstLastPara="1" rIns="75425" wrap="square" tIns="75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958">
                <a:solidFill>
                  <a:srgbClr val="003057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Fundraiser Title</a:t>
            </a:r>
            <a:endParaRPr sz="2958">
              <a:solidFill>
                <a:srgbClr val="003057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7" name="Google Shape;17;p3"/>
          <p:cNvSpPr/>
          <p:nvPr/>
        </p:nvSpPr>
        <p:spPr>
          <a:xfrm rot="10800000">
            <a:off x="0" y="4088396"/>
            <a:ext cx="9144000" cy="71100"/>
          </a:xfrm>
          <a:prstGeom prst="rect">
            <a:avLst/>
          </a:prstGeom>
          <a:solidFill>
            <a:srgbClr val="00A49E"/>
          </a:solidFill>
          <a:ln>
            <a:noFill/>
          </a:ln>
        </p:spPr>
        <p:txBody>
          <a:bodyPr anchorCtr="0" anchor="ctr" bIns="81325" lIns="81325" spcFirstLastPara="1" rIns="81325" wrap="square" tIns="813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45"/>
          </a:p>
        </p:txBody>
      </p:sp>
      <p:sp>
        <p:nvSpPr>
          <p:cNvPr id="18" name="Google Shape;18;p3"/>
          <p:cNvSpPr/>
          <p:nvPr>
            <p:ph idx="2" type="pic"/>
          </p:nvPr>
        </p:nvSpPr>
        <p:spPr>
          <a:xfrm>
            <a:off x="1754800" y="1187600"/>
            <a:ext cx="3455400" cy="2645700"/>
          </a:xfrm>
          <a:prstGeom prst="rect">
            <a:avLst/>
          </a:prstGeom>
        </p:spPr>
      </p:sp>
      <p:sp>
        <p:nvSpPr>
          <p:cNvPr id="19" name="Google Shape;19;p3"/>
          <p:cNvSpPr/>
          <p:nvPr/>
        </p:nvSpPr>
        <p:spPr>
          <a:xfrm>
            <a:off x="4435101" y="1594775"/>
            <a:ext cx="3380400" cy="18312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71175" lIns="71175" spcFirstLastPara="1" rIns="71175" wrap="square" tIns="711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90"/>
          </a:p>
        </p:txBody>
      </p:sp>
      <p:sp>
        <p:nvSpPr>
          <p:cNvPr id="20" name="Google Shape;20;p3"/>
          <p:cNvSpPr txBox="1"/>
          <p:nvPr/>
        </p:nvSpPr>
        <p:spPr>
          <a:xfrm>
            <a:off x="4727299" y="2728530"/>
            <a:ext cx="2826000" cy="598200"/>
          </a:xfrm>
          <a:prstGeom prst="rect">
            <a:avLst/>
          </a:prstGeom>
          <a:noFill/>
          <a:ln>
            <a:noFill/>
          </a:ln>
        </p:spPr>
        <p:txBody>
          <a:bodyPr anchorCtr="0" anchor="t" bIns="78950" lIns="78950" spcFirstLastPara="1" rIns="78950" wrap="square" tIns="78950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64">
                <a:solidFill>
                  <a:srgbClr val="326EAD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Add information such as whether this is a free-will offering, information about planned activities, etc.</a:t>
            </a:r>
            <a:endParaRPr sz="864">
              <a:solidFill>
                <a:srgbClr val="326EAD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1" name="Google Shape;21;p3"/>
          <p:cNvSpPr txBox="1"/>
          <p:nvPr/>
        </p:nvSpPr>
        <p:spPr>
          <a:xfrm>
            <a:off x="4828953" y="1758220"/>
            <a:ext cx="2591400" cy="405300"/>
          </a:xfrm>
          <a:prstGeom prst="rect">
            <a:avLst/>
          </a:prstGeom>
          <a:noFill/>
          <a:ln>
            <a:noFill/>
          </a:ln>
        </p:spPr>
        <p:txBody>
          <a:bodyPr anchorCtr="0" anchor="t" bIns="78950" lIns="78950" spcFirstLastPara="1" rIns="78950" wrap="square" tIns="78950">
            <a:spAutoFit/>
          </a:bodyPr>
          <a:lstStyle/>
          <a:p>
            <a:pPr indent="0" lvl="0" marL="0" rtl="0" algn="ctr">
              <a:lnSpc>
                <a:spcPct val="117000"/>
              </a:lnSpc>
              <a:spcBef>
                <a:spcPts val="1555"/>
              </a:spcBef>
              <a:spcAft>
                <a:spcPts val="1555"/>
              </a:spcAft>
              <a:buNone/>
            </a:pPr>
            <a:r>
              <a:rPr lang="en" sz="1598">
                <a:solidFill>
                  <a:srgbClr val="003057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Event Date</a:t>
            </a:r>
            <a:endParaRPr sz="1598">
              <a:solidFill>
                <a:srgbClr val="003057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22" name="Google Shape;22;p3"/>
          <p:cNvSpPr txBox="1"/>
          <p:nvPr/>
        </p:nvSpPr>
        <p:spPr>
          <a:xfrm>
            <a:off x="4828953" y="2091762"/>
            <a:ext cx="2591400" cy="664200"/>
          </a:xfrm>
          <a:prstGeom prst="rect">
            <a:avLst/>
          </a:prstGeom>
          <a:noFill/>
          <a:ln>
            <a:noFill/>
          </a:ln>
        </p:spPr>
        <p:txBody>
          <a:bodyPr anchorCtr="0" anchor="t" bIns="78950" lIns="78950" spcFirstLastPara="1" rIns="78950" wrap="square" tIns="78950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93">
                <a:solidFill>
                  <a:srgbClr val="00305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Time</a:t>
            </a:r>
            <a:endParaRPr sz="993">
              <a:solidFill>
                <a:srgbClr val="003057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93">
                <a:solidFill>
                  <a:srgbClr val="00305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Address</a:t>
            </a:r>
            <a:endParaRPr sz="993">
              <a:solidFill>
                <a:srgbClr val="003057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93">
                <a:solidFill>
                  <a:srgbClr val="00305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City, State</a:t>
            </a:r>
            <a:endParaRPr sz="993">
              <a:solidFill>
                <a:srgbClr val="003057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23" name="Google Shape;23;p3" title="DMF_LAHU_Whit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51150" y="4386152"/>
            <a:ext cx="1260328" cy="58920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3"/>
          <p:cNvSpPr txBox="1"/>
          <p:nvPr/>
        </p:nvSpPr>
        <p:spPr>
          <a:xfrm>
            <a:off x="1724500" y="4300000"/>
            <a:ext cx="3401100" cy="6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Can’t make it?</a:t>
            </a:r>
            <a:endParaRPr b="1" sz="11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Scan the QR code to donate online</a:t>
            </a:r>
            <a:endParaRPr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solidFill>
                  <a:srgbClr val="00AFAA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LendAHandUp.org | Gifts boosted 20%</a:t>
            </a:r>
            <a:endParaRPr i="1" sz="1100">
              <a:solidFill>
                <a:srgbClr val="FFFFFF"/>
              </a:solidFill>
            </a:endParaRPr>
          </a:p>
        </p:txBody>
      </p:sp>
      <p:sp>
        <p:nvSpPr>
          <p:cNvPr id="25" name="Google Shape;25;p3"/>
          <p:cNvSpPr/>
          <p:nvPr/>
        </p:nvSpPr>
        <p:spPr>
          <a:xfrm>
            <a:off x="410100" y="3833300"/>
            <a:ext cx="1085400" cy="11388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