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9" r:id="rId4"/>
  </p:sldMasterIdLst>
  <p:notesMasterIdLst>
    <p:notesMasterId r:id="rId5"/>
  </p:notesMasterIdLst>
  <p:sldIdLst>
    <p:sldId id="256" r:id="rId6"/>
  </p:sldIdLst>
  <p:sldSz cy="10058400" cx="7772400"/>
  <p:notesSz cx="6858000" cy="9144000"/>
  <p:embeddedFontLst>
    <p:embeddedFont>
      <p:font typeface="Montserrat SemiBold"/>
      <p:regular r:id="rId7"/>
      <p:bold r:id="rId8"/>
      <p:italic r:id="rId9"/>
      <p:boldItalic r:id="rId10"/>
    </p:embeddedFont>
    <p:embeddedFont>
      <p:font typeface="Montserrat"/>
      <p:regular r:id="rId11"/>
      <p:bold r:id="rId12"/>
      <p:italic r:id="rId13"/>
      <p:boldItalic r:id="rId14"/>
    </p:embeddedFont>
    <p:embeddedFont>
      <p:font typeface="Montserrat Medium"/>
      <p:regular r:id="rId15"/>
      <p:bold r:id="rId16"/>
      <p:italic r:id="rId17"/>
      <p:boldItalic r:id="rId18"/>
    </p:embeddedFont>
    <p:embeddedFont>
      <p:font typeface="Montserrat ExtraBold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2448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244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ExtraBold-boldItalic.fntdata"/><Relationship Id="rId11" Type="http://schemas.openxmlformats.org/officeDocument/2006/relationships/font" Target="fonts/Montserrat-regular.fntdata"/><Relationship Id="rId10" Type="http://schemas.openxmlformats.org/officeDocument/2006/relationships/font" Target="fonts/MontserratSemiBold-boldItalic.fntdata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MontserratSemiBold-italic.fntdata"/><Relationship Id="rId15" Type="http://schemas.openxmlformats.org/officeDocument/2006/relationships/font" Target="fonts/MontserratMedium-regular.fntdata"/><Relationship Id="rId14" Type="http://schemas.openxmlformats.org/officeDocument/2006/relationships/font" Target="fonts/Montserrat-boldItalic.fntdata"/><Relationship Id="rId17" Type="http://schemas.openxmlformats.org/officeDocument/2006/relationships/font" Target="fonts/MontserratMedium-italic.fntdata"/><Relationship Id="rId16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ExtraBold-bold.fntdata"/><Relationship Id="rId6" Type="http://schemas.openxmlformats.org/officeDocument/2006/relationships/slide" Target="slides/slide1.xml"/><Relationship Id="rId18" Type="http://schemas.openxmlformats.org/officeDocument/2006/relationships/font" Target="fonts/MontserratMedium-boldItalic.fntdata"/><Relationship Id="rId7" Type="http://schemas.openxmlformats.org/officeDocument/2006/relationships/font" Target="fonts/MontserratSemiBold-regular.fntdata"/><Relationship Id="rId8" Type="http://schemas.openxmlformats.org/officeDocument/2006/relationships/font" Target="fonts/Montserrat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" name="Google Shape;1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>
            <p:ph idx="2" type="pic"/>
          </p:nvPr>
        </p:nvSpPr>
        <p:spPr>
          <a:xfrm>
            <a:off x="1923825" y="3032850"/>
            <a:ext cx="3833700" cy="4287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-161850" y="8742725"/>
            <a:ext cx="8086800" cy="14070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/>
        </p:nvSpPr>
        <p:spPr>
          <a:xfrm>
            <a:off x="708975" y="8982558"/>
            <a:ext cx="3723600" cy="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Can’t make it?</a:t>
            </a:r>
            <a:endParaRPr b="1" sz="17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200">
                <a:solidFill>
                  <a:srgbClr val="FFFFFF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Scan the QR code to donate online</a:t>
            </a:r>
            <a:endParaRPr sz="1600">
              <a:solidFill>
                <a:srgbClr val="FFFFFF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50">
                <a:solidFill>
                  <a:srgbClr val="00AFA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LendAHandUp.org | Gifts boosted 20%</a:t>
            </a:r>
            <a:endParaRPr i="1" sz="1200">
              <a:solidFill>
                <a:srgbClr val="FFFFFF"/>
              </a:solidFill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5750375" y="8490625"/>
            <a:ext cx="1341000" cy="1407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/>
        </p:nvSpPr>
        <p:spPr>
          <a:xfrm>
            <a:off x="955025" y="2348175"/>
            <a:ext cx="5862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425" lIns="75425" spcFirstLastPara="1" rIns="75425" wrap="square" tIns="7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158">
                <a:solidFill>
                  <a:srgbClr val="00305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Fundraiser Title</a:t>
            </a:r>
            <a:endParaRPr sz="5158">
              <a:solidFill>
                <a:srgbClr val="00305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" name="Google Shape;20;p3"/>
          <p:cNvSpPr/>
          <p:nvPr>
            <p:ph idx="2" type="pic"/>
          </p:nvPr>
        </p:nvSpPr>
        <p:spPr>
          <a:xfrm>
            <a:off x="779825" y="3894575"/>
            <a:ext cx="3652800" cy="2610300"/>
          </a:xfrm>
          <a:prstGeom prst="rect">
            <a:avLst/>
          </a:prstGeom>
        </p:spPr>
      </p:sp>
      <p:sp>
        <p:nvSpPr>
          <p:cNvPr id="21" name="Google Shape;21;p3"/>
          <p:cNvSpPr/>
          <p:nvPr/>
        </p:nvSpPr>
        <p:spPr>
          <a:xfrm>
            <a:off x="3886200" y="4176200"/>
            <a:ext cx="3118200" cy="20895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71175" lIns="71175" spcFirstLastPara="1" rIns="71175" wrap="square" tIns="71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90"/>
          </a:p>
        </p:txBody>
      </p:sp>
      <p:sp>
        <p:nvSpPr>
          <p:cNvPr id="22" name="Google Shape;22;p3"/>
          <p:cNvSpPr txBox="1"/>
          <p:nvPr/>
        </p:nvSpPr>
        <p:spPr>
          <a:xfrm>
            <a:off x="4032299" y="5407005"/>
            <a:ext cx="2826000" cy="6675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326EAD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Add information such as whether this is a free-will offering, information about planned activities, etc.</a:t>
            </a:r>
            <a:endParaRPr sz="1000">
              <a:solidFill>
                <a:srgbClr val="326EAD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3" name="Google Shape;23;p3"/>
          <p:cNvSpPr txBox="1"/>
          <p:nvPr/>
        </p:nvSpPr>
        <p:spPr>
          <a:xfrm>
            <a:off x="4133953" y="4370020"/>
            <a:ext cx="2591400" cy="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7000"/>
              </a:lnSpc>
              <a:spcBef>
                <a:spcPts val="1555"/>
              </a:spcBef>
              <a:spcAft>
                <a:spcPts val="1555"/>
              </a:spcAft>
              <a:buNone/>
            </a:pPr>
            <a:r>
              <a:rPr lang="en" sz="1798">
                <a:solidFill>
                  <a:srgbClr val="003057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Date</a:t>
            </a:r>
            <a:endParaRPr sz="1798">
              <a:solidFill>
                <a:srgbClr val="003057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4" name="Google Shape;24;p3"/>
          <p:cNvSpPr txBox="1"/>
          <p:nvPr/>
        </p:nvSpPr>
        <p:spPr>
          <a:xfrm>
            <a:off x="4133953" y="4732137"/>
            <a:ext cx="2591400" cy="7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78950" lIns="78950" spcFirstLastPara="1" rIns="78950" wrap="square" tIns="7895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Time</a:t>
            </a:r>
            <a:endParaRPr sz="10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Address</a:t>
            </a:r>
            <a:endParaRPr sz="10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93">
                <a:solidFill>
                  <a:srgbClr val="003057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City, State</a:t>
            </a:r>
            <a:endParaRPr sz="1093">
              <a:solidFill>
                <a:srgbClr val="003057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5" name="Google Shape;25;p3"/>
          <p:cNvSpPr txBox="1"/>
          <p:nvPr/>
        </p:nvSpPr>
        <p:spPr>
          <a:xfrm>
            <a:off x="955025" y="3225380"/>
            <a:ext cx="58623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75425" lIns="75425" spcFirstLastPara="1" rIns="75425" wrap="square" tIns="7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600">
                <a:solidFill>
                  <a:srgbClr val="00AFAA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Subtitle</a:t>
            </a:r>
            <a:endParaRPr i="1" sz="1600">
              <a:solidFill>
                <a:srgbClr val="00AFAA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6" name="Google Shape;26;p3"/>
          <p:cNvSpPr/>
          <p:nvPr/>
        </p:nvSpPr>
        <p:spPr>
          <a:xfrm>
            <a:off x="-161850" y="-141375"/>
            <a:ext cx="8086800" cy="1759200"/>
          </a:xfrm>
          <a:prstGeom prst="rect">
            <a:avLst/>
          </a:prstGeom>
          <a:solidFill>
            <a:srgbClr val="00305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3"/>
          <p:cNvSpPr txBox="1"/>
          <p:nvPr/>
        </p:nvSpPr>
        <p:spPr>
          <a:xfrm>
            <a:off x="1171650" y="6817150"/>
            <a:ext cx="54291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425" lIns="75425" spcFirstLastPara="1" rIns="75425" wrap="square" tIns="7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Story Placeholder: Add text summarizing the challenges of the individual who will receive proceeds. 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955025" y="7515430"/>
            <a:ext cx="58623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75425" lIns="75425" spcFirstLastPara="1" rIns="75425" wrap="square" tIns="75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rgbClr val="003057"/>
                </a:solidFill>
                <a:latin typeface="Montserrat"/>
                <a:ea typeface="Montserrat"/>
                <a:cs typeface="Montserrat"/>
                <a:sym typeface="Montserrat"/>
              </a:rPr>
              <a:t>Direct cash or check donation payable to NAME.</a:t>
            </a:r>
            <a:endParaRPr b="1" sz="1100">
              <a:solidFill>
                <a:srgbClr val="00305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b="1" lang="en" sz="1100">
                <a:solidFill>
                  <a:srgbClr val="003057"/>
                </a:solidFill>
                <a:latin typeface="Montserrat"/>
                <a:ea typeface="Montserrat"/>
                <a:cs typeface="Montserrat"/>
                <a:sym typeface="Montserrat"/>
              </a:rPr>
              <a:t>Questions? Contact CHAMPION NAME at PHONE OR EMAIL.</a:t>
            </a:r>
            <a:endParaRPr b="1" sz="1100">
              <a:solidFill>
                <a:srgbClr val="00305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" name="Google Shape;29;p3" title="LAHU_Website-Wireframes_Design_7-26_Line with Box copy.png"/>
          <p:cNvPicPr preferRelativeResize="0"/>
          <p:nvPr/>
        </p:nvPicPr>
        <p:blipFill rotWithShape="1">
          <a:blip r:embed="rId3">
            <a:alphaModFix/>
          </a:blip>
          <a:srcRect b="0" l="5111" r="26009" t="0"/>
          <a:stretch/>
        </p:blipFill>
        <p:spPr>
          <a:xfrm>
            <a:off x="-161850" y="146550"/>
            <a:ext cx="8086723" cy="22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